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68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4020202020204" charset="0"/>
      <p:regular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461B49"/>
    <a:srgbClr val="883C84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1" d="100"/>
          <a:sy n="41" d="100"/>
        </p:scale>
        <p:origin x="72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55A39-CCC3-3BA4-6E4C-CB4F783E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668860-4248-99C8-3257-469FBC483B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6FA92-E9BB-A56E-4450-025FFA62B1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3C8FEE-7037-0DA5-6E16-463F4AB996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455A325-5751-19E8-5909-D0D05F7FC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b="1" dirty="0"/>
              <a:t>Photos</a:t>
            </a:r>
            <a:r>
              <a:rPr lang="en-US" dirty="0"/>
              <a:t> are the most common content type, making up 27% of the </a:t>
            </a:r>
            <a:r>
              <a:rPr lang="en-US" dirty="0" err="1"/>
              <a:t>total.</a:t>
            </a:r>
            <a:r>
              <a:rPr lang="en-US" b="1" dirty="0" err="1"/>
              <a:t>Videos</a:t>
            </a:r>
            <a:r>
              <a:rPr lang="en-US" dirty="0"/>
              <a:t> and </a:t>
            </a:r>
            <a:r>
              <a:rPr lang="en-US" b="1" dirty="0"/>
              <a:t>GIFs</a:t>
            </a:r>
            <a:r>
              <a:rPr lang="en-US" dirty="0"/>
              <a:t> each account for 25%, showing equal </a:t>
            </a:r>
            <a:r>
              <a:rPr lang="en-US" dirty="0" err="1"/>
              <a:t>importance.</a:t>
            </a:r>
            <a:r>
              <a:rPr lang="en-US" b="1" dirty="0" err="1"/>
              <a:t>Audio</a:t>
            </a:r>
            <a:r>
              <a:rPr lang="en-US" dirty="0"/>
              <a:t> is the least common, but still significant at 23%.The chart presents a balanced distribution of content </a:t>
            </a:r>
            <a:r>
              <a:rPr lang="en-US" dirty="0" err="1"/>
              <a:t>types.It</a:t>
            </a:r>
            <a:r>
              <a:rPr lang="en-US" dirty="0"/>
              <a:t> uses a dark background with labeled sections for better visibility.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14625-2B28-35B2-AD10-107B456A4B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6C47-BFBB-0CAD-A426-9B7D9C641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2323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09442-827F-4481-9F26-8A72D3B4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66139A-CA64-BF2F-1AD4-F10E45FBDF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2D037-AA03-8ED7-0F00-03B8555E71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84561BB-17F8-3E08-0234-95826FDD9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F1466D3-F47A-86B2-9CD3-0BEBA6A30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The sentiment analysis shows that photos(6,589) have the highest positive score of 3,700, along with a negative score of 2,057 and a neutral score of 832. videos (6,589 posts) follow with a positive score 3,510, a negative score of 1,943, and a neutral score of 792. GIFs(6,079 posts) receive a positive score of 3,381,a negative score of 1,924 and a neutral score of 774. Audio content(5,660) have the highest positive score of 3,216, along with a negative score of 1,771 and a neutral score of 673.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987ED-23FE-9F8C-038A-EA7100A44A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EC675-12BF-9109-6F4F-D027E4821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042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b="1" dirty="0"/>
              <a:t>Animals</a:t>
            </a:r>
            <a:r>
              <a:rPr lang="en-US" dirty="0"/>
              <a:t> are the most popular category with over 74,000 </a:t>
            </a:r>
            <a:r>
              <a:rPr lang="en-US" dirty="0" err="1"/>
              <a:t>engagements.</a:t>
            </a:r>
            <a:r>
              <a:rPr lang="en-US" b="1" dirty="0" err="1"/>
              <a:t>Science</a:t>
            </a:r>
            <a:r>
              <a:rPr lang="en-US" dirty="0"/>
              <a:t> comes next, slightly below animals at just under 73,000.</a:t>
            </a:r>
            <a:r>
              <a:rPr lang="en-US" b="1" dirty="0"/>
              <a:t>Healthy eating</a:t>
            </a:r>
            <a:r>
              <a:rPr lang="en-US" dirty="0"/>
              <a:t> ranks third with around 70,000 </a:t>
            </a:r>
            <a:r>
              <a:rPr lang="en-US" dirty="0" err="1"/>
              <a:t>engagements.</a:t>
            </a:r>
            <a:r>
              <a:rPr lang="en-US" b="1" dirty="0" err="1"/>
              <a:t>Technology</a:t>
            </a:r>
            <a:r>
              <a:rPr lang="en-US" dirty="0"/>
              <a:t> follows closely behind healthy eating, with about 68,000.</a:t>
            </a:r>
            <a:r>
              <a:rPr lang="en-US" b="1" dirty="0"/>
              <a:t>Food</a:t>
            </a:r>
            <a:r>
              <a:rPr lang="en-US" dirty="0"/>
              <a:t> is the least popular category, with just over 62,000 engagements.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b="1" dirty="0"/>
              <a:t>May</a:t>
            </a:r>
            <a:r>
              <a:rPr lang="en-US" dirty="0"/>
              <a:t> has the most posts, with a count of </a:t>
            </a:r>
            <a:r>
              <a:rPr lang="en-US" b="1" dirty="0"/>
              <a:t>2,138</a:t>
            </a:r>
            <a:r>
              <a:rPr lang="en-US" dirty="0"/>
              <a:t>, making it the peak </a:t>
            </a:r>
            <a:r>
              <a:rPr lang="en-US" dirty="0" err="1"/>
              <a:t>month.</a:t>
            </a:r>
            <a:r>
              <a:rPr lang="en-US" b="1" dirty="0" err="1"/>
              <a:t>February</a:t>
            </a:r>
            <a:r>
              <a:rPr lang="en-US" dirty="0"/>
              <a:t> has the fewest posts, dropping to just </a:t>
            </a:r>
            <a:r>
              <a:rPr lang="en-US" b="1" dirty="0"/>
              <a:t>1,914</a:t>
            </a:r>
            <a:r>
              <a:rPr lang="en-US" dirty="0"/>
              <a:t>.There’s a noticeable rise in posts in </a:t>
            </a:r>
            <a:r>
              <a:rPr lang="en-US" b="1" dirty="0"/>
              <a:t>January</a:t>
            </a:r>
            <a:r>
              <a:rPr lang="en-US" dirty="0"/>
              <a:t> (2,126) and </a:t>
            </a:r>
            <a:r>
              <a:rPr lang="en-US" b="1" dirty="0"/>
              <a:t>May</a:t>
            </a:r>
            <a:r>
              <a:rPr lang="en-US" dirty="0"/>
              <a:t> after a dip in earlier </a:t>
            </a:r>
            <a:r>
              <a:rPr lang="en-US" dirty="0" err="1"/>
              <a:t>months.The</a:t>
            </a:r>
            <a:r>
              <a:rPr lang="en-US" dirty="0"/>
              <a:t> numbers gradually decline from </a:t>
            </a:r>
            <a:r>
              <a:rPr lang="en-US" b="1" dirty="0"/>
              <a:t>June to February</a:t>
            </a:r>
            <a:r>
              <a:rPr lang="en-US" dirty="0"/>
              <a:t>, with some ups and downs in </a:t>
            </a:r>
            <a:r>
              <a:rPr lang="en-US" dirty="0" err="1"/>
              <a:t>between.Overall</a:t>
            </a:r>
            <a:r>
              <a:rPr lang="en-US" dirty="0"/>
              <a:t>, the chart shows that posting activity fluctuates throughout the year, with clear highs and lows.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1" y="824285"/>
            <a:ext cx="8383568" cy="7976815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7A30A8-5EBA-17BC-8561-3C3833F1E8B4}"/>
              </a:ext>
            </a:extLst>
          </p:cNvPr>
          <p:cNvSpPr txBox="1"/>
          <p:nvPr/>
        </p:nvSpPr>
        <p:spPr>
          <a:xfrm>
            <a:off x="10058304" y="3887544"/>
            <a:ext cx="5639671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Accenture Data Visualization and Story Telling </a:t>
            </a:r>
          </a:p>
          <a:p>
            <a:pPr algn="ctr"/>
            <a:r>
              <a:rPr lang="en-US" sz="4000" b="1" u="sng" dirty="0"/>
              <a:t>Task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5"/>
    </mc:Choice>
    <mc:Fallback xmlns="">
      <p:transition spd="slow" advTm="104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E3CC5-8771-0603-7DF9-F2320BF53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2CA3E1-A429-E17F-D287-415D15A7A769}"/>
              </a:ext>
            </a:extLst>
          </p:cNvPr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1C47EC5D-33E1-93C9-7231-37B5DC13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E48A026-3B07-ACDC-1E05-2F53F6CF7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9A05B3BF-C70F-1A1B-3F4D-A3005A15E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687AF12-C19C-4B89-8E5E-D905BB53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A934705C-B502-6485-B740-4050FDF3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1B8413CF-D179-D8C5-B444-497ABA76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D3D36D82-F552-BFD4-948D-0334BF97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B809BBB-DD72-CB5B-7B7D-9E0B4ED72341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140A14DB-930B-8F1E-217B-8C5569BB52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AAE52BE-3CF5-6A23-6342-189ED88764F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27F2E601-AF8A-D82D-2ED4-0A70755AA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6B94029-5AC8-6130-85E8-E78573D45072}"/>
              </a:ext>
            </a:extLst>
          </p:cNvPr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FBBDAA56-72D1-8163-80E8-782B3D765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140C7068-BB3E-0361-68B3-6631068F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80F79E1D-4685-1A65-1BC9-F48D8CA84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7D2D1EF8-3AA8-4287-EBF3-AFC72831A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9392744B-5D1B-4786-3F25-7F69482C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4B7F3ED6-D976-B11D-AFA4-EDC187EB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E6851C27-58A9-520A-B2E0-822360FBE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79C35C82-4779-A321-46D6-6C363011201F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5732E66-CC7D-D4A0-C63C-24EE7CC83C43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90E90EF5-C602-F04C-4DEE-6B5CB8A8E9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30122678-A55A-7347-8011-E8CCB8B3C24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C5D37E6F-8F55-6AA7-74F9-E3C7B522C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340234C-D108-0F6C-4F09-A315A7F06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359" y="1050204"/>
            <a:ext cx="12470187" cy="65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78"/>
    </mc:Choice>
    <mc:Fallback xmlns="">
      <p:transition spd="slow" advTm="2197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CBD86-9DF4-3833-1792-80A5A426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740940-5997-7217-73D1-58EEC3A3200C}"/>
              </a:ext>
            </a:extLst>
          </p:cNvPr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B4830243-8B29-528D-77DB-D33048F1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673D25E-0D87-2FA4-5327-1BAC9BA2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098AEC52-415B-9D64-6C3E-D3BBF9CE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190DA3C-335F-3763-1F54-A3ACE0190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D828B8D0-A9B9-9CCF-4E14-59B3BB13A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6D0EC0C7-15B6-5A4D-A2A7-C0EFDA40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15EDBBA6-B556-0453-9D88-B6A6ADA77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4BD4B93-CB40-0385-847D-77F3E0CD8FE8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57FB16E-5C9E-3BF9-FA6F-94A2C17315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1B5B38B5-58BD-2E0A-5470-F37E12545E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D457900-9CDF-3A66-3128-B545002B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105A485-CD0A-4F62-697A-3A8AC3018EA7}"/>
              </a:ext>
            </a:extLst>
          </p:cNvPr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D31910F5-D011-F6CC-E531-E673CCC25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441851A0-1730-AE2A-4D88-79096671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090681E1-7FAA-0863-0E0D-8E2A3E544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E090AA1A-C40E-E4D7-2D2C-9830CC20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466B1DE6-DF6C-6164-2F5E-4602E8FC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7AF9FCDC-3DEA-3641-AF35-F4C3845FF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A50E046E-ADA5-7DA2-FEE7-3EBFC49D6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53A30471-2074-2049-5524-A9CEA18D4FD0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4B35628-971F-A74E-8CB7-6DC9E07323B4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E458840C-7456-B133-605B-0A0413474C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7E1FF6BE-10DF-2C10-BAEF-F4775D8E85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04ADE993-5D78-B74D-8BF9-2E9D893F0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CE14041-86B8-921F-313C-9ED1AA8EF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1348953"/>
            <a:ext cx="13086246" cy="70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17"/>
    </mc:Choice>
    <mc:Fallback xmlns="">
      <p:transition spd="slow" advTm="3731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B1D0FE1-193D-C7CF-CECD-40C381F07809}"/>
              </a:ext>
            </a:extLst>
          </p:cNvPr>
          <p:cNvSpPr txBox="1"/>
          <p:nvPr/>
        </p:nvSpPr>
        <p:spPr>
          <a:xfrm>
            <a:off x="11010900" y="1893565"/>
            <a:ext cx="681990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A100FF"/>
                </a:solidFill>
                <a:latin typeface="Roboto" panose="02000000000000000000" pitchFamily="2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</a:rPr>
              <a:t>There 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are a total of 16 distinct content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Out of which Animal and Science categories are the most popular 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4 type of content - Photo, Video, Gif and Audio.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Out of which people prefer photo and video. May month has the highest number of posts. </a:t>
            </a:r>
          </a:p>
          <a:p>
            <a:r>
              <a:rPr lang="en-US" sz="2400" b="1" i="0" dirty="0">
                <a:solidFill>
                  <a:srgbClr val="A100FF"/>
                </a:solidFill>
                <a:effectLst/>
                <a:latin typeface="Roboto" panose="02000000000000000000" pitchFamily="2" charset="0"/>
              </a:rPr>
              <a:t>Conclusion: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Should focus more on the top 5 categories that's animal, technology, science, healthy eating and food.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create campaign to specifically target those audiences.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Need to maximize in the month of January, may and august as they number of posts in these months are the highest.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8"/>
    </mc:Choice>
    <mc:Fallback xmlns="">
      <p:transition spd="slow" advTm="548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8"/>
    </mc:Choice>
    <mc:Fallback xmlns="">
      <p:transition spd="slow" advTm="26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0" y="838616"/>
            <a:ext cx="8852571" cy="6351764"/>
            <a:chOff x="-339455" y="-3262246"/>
            <a:chExt cx="11803428" cy="7181084"/>
          </a:xfrm>
        </p:grpSpPr>
        <p:sp>
          <p:nvSpPr>
            <p:cNvPr id="3" name="TextBox 3"/>
            <p:cNvSpPr txBox="1"/>
            <p:nvPr/>
          </p:nvSpPr>
          <p:spPr>
            <a:xfrm>
              <a:off x="-339455" y="-3262246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A100FF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00618" y="-389941"/>
              <a:ext cx="11564591" cy="4308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61153" y="0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229926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698699" y="6916698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3"/>
    </mc:Choice>
    <mc:Fallback xmlns="">
      <p:transition spd="slow" advTm="1747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548922" y="2084577"/>
            <a:ext cx="8858625" cy="5425829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Social Buzz is a fast growing technology unicorn that need to adapt quickly to it’s global scale.</a:t>
            </a:r>
          </a:p>
          <a:p>
            <a:r>
              <a:rPr lang="en-US" sz="3200" dirty="0"/>
              <a:t>Accenture has begun a 3 month POC focusing on these tasks:</a:t>
            </a:r>
          </a:p>
          <a:p>
            <a:endParaRPr lang="en-U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5" y="1909665"/>
            <a:ext cx="5731259" cy="5775655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7"/>
    </mc:Choice>
    <mc:Fallback xmlns="">
      <p:transition spd="slow" advTm="346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173846-4508-2067-BF0B-D3A7863DCA71}"/>
              </a:ext>
            </a:extLst>
          </p:cNvPr>
          <p:cNvSpPr txBox="1"/>
          <p:nvPr/>
        </p:nvSpPr>
        <p:spPr>
          <a:xfrm>
            <a:off x="2667000" y="5015319"/>
            <a:ext cx="6189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Over </a:t>
            </a:r>
            <a:r>
              <a:rPr lang="en-US" sz="3200" b="1" u="sng" dirty="0">
                <a:solidFill>
                  <a:schemeClr val="bg1"/>
                </a:solidFill>
              </a:rPr>
              <a:t>100000</a:t>
            </a:r>
            <a:r>
              <a:rPr lang="en-US" sz="3200" b="1" dirty="0">
                <a:solidFill>
                  <a:schemeClr val="bg1"/>
                </a:solidFill>
              </a:rPr>
              <a:t> posts per day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u="sng" dirty="0">
                <a:solidFill>
                  <a:schemeClr val="bg1"/>
                </a:solidFill>
              </a:rPr>
              <a:t>36,500,000</a:t>
            </a:r>
            <a:r>
              <a:rPr lang="en-US" sz="3200" b="1" dirty="0">
                <a:solidFill>
                  <a:schemeClr val="bg1"/>
                </a:solidFill>
              </a:rPr>
              <a:t> pieces of content per year!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F6997E-A697-F361-7EA8-122C63393449}"/>
              </a:ext>
            </a:extLst>
          </p:cNvPr>
          <p:cNvSpPr txBox="1"/>
          <p:nvPr/>
        </p:nvSpPr>
        <p:spPr>
          <a:xfrm>
            <a:off x="2667000" y="7784814"/>
            <a:ext cx="6068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44"/>
    </mc:Choice>
    <mc:Fallback xmlns="">
      <p:transition spd="slow" advTm="149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531377" y="1168810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6" y="7065609"/>
            <a:ext cx="2085137" cy="2085137"/>
            <a:chOff x="5753392" y="-562524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5753392" y="-562524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577431" y="4072614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DC0048-459D-AC7C-EA5C-B9D41061C3CF}"/>
              </a:ext>
            </a:extLst>
          </p:cNvPr>
          <p:cNvSpPr txBox="1"/>
          <p:nvPr/>
        </p:nvSpPr>
        <p:spPr>
          <a:xfrm>
            <a:off x="14413690" y="1825527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Marcus Rompton</a:t>
            </a:r>
          </a:p>
          <a:p>
            <a:r>
              <a:rPr lang="en-US" dirty="0"/>
              <a:t>Senior Principle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7224E4-3C58-648A-A0C5-0BDD03F179FA}"/>
              </a:ext>
            </a:extLst>
          </p:cNvPr>
          <p:cNvSpPr txBox="1"/>
          <p:nvPr/>
        </p:nvSpPr>
        <p:spPr>
          <a:xfrm>
            <a:off x="14413690" y="4774167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Andrew Fleming</a:t>
            </a:r>
          </a:p>
          <a:p>
            <a:r>
              <a:rPr lang="en-US" dirty="0"/>
              <a:t>Chief Technical Architect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31D09C-8269-6329-1C35-C6869EC70F3C}"/>
              </a:ext>
            </a:extLst>
          </p:cNvPr>
          <p:cNvGrpSpPr/>
          <p:nvPr/>
        </p:nvGrpSpPr>
        <p:grpSpPr>
          <a:xfrm>
            <a:off x="11499254" y="6956756"/>
            <a:ext cx="2187334" cy="2123082"/>
            <a:chOff x="11164284" y="7066255"/>
            <a:chExt cx="2187334" cy="2123082"/>
          </a:xfrm>
        </p:grpSpPr>
        <p:sp>
          <p:nvSpPr>
            <p:cNvPr id="19" name="Freeform 19"/>
            <p:cNvSpPr/>
            <p:nvPr/>
          </p:nvSpPr>
          <p:spPr>
            <a:xfrm>
              <a:off x="11164284" y="7101610"/>
              <a:ext cx="2187334" cy="2087727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196408" y="7066255"/>
              <a:ext cx="2123087" cy="2123082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2D7355-4648-FD49-EFE2-7C1280169611}"/>
              </a:ext>
            </a:extLst>
          </p:cNvPr>
          <p:cNvSpPr txBox="1"/>
          <p:nvPr/>
        </p:nvSpPr>
        <p:spPr>
          <a:xfrm>
            <a:off x="14328018" y="742129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Thummalacharla Chandrasekhar </a:t>
            </a:r>
          </a:p>
          <a:p>
            <a:pPr algn="ctr"/>
            <a:r>
              <a:rPr lang="en-US" sz="2400" b="1" dirty="0"/>
              <a:t> </a:t>
            </a:r>
            <a:r>
              <a:rPr lang="en-US" dirty="0"/>
              <a:t>Data Analyst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37"/>
    </mc:Choice>
    <mc:Fallback xmlns="">
      <p:transition spd="slow" advTm="1633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2503F-C29A-8986-58FF-4AAA3D83E9A8}"/>
              </a:ext>
            </a:extLst>
          </p:cNvPr>
          <p:cNvSpPr txBox="1"/>
          <p:nvPr/>
        </p:nvSpPr>
        <p:spPr>
          <a:xfrm>
            <a:off x="4132308" y="1454169"/>
            <a:ext cx="40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D08A15-FD2E-F328-045B-DB9626978113}"/>
              </a:ext>
            </a:extLst>
          </p:cNvPr>
          <p:cNvSpPr txBox="1"/>
          <p:nvPr/>
        </p:nvSpPr>
        <p:spPr>
          <a:xfrm>
            <a:off x="6000291" y="2879877"/>
            <a:ext cx="40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1E737-C42A-DAA2-9659-882437A8411A}"/>
              </a:ext>
            </a:extLst>
          </p:cNvPr>
          <p:cNvSpPr txBox="1"/>
          <p:nvPr/>
        </p:nvSpPr>
        <p:spPr>
          <a:xfrm>
            <a:off x="7994450" y="4604230"/>
            <a:ext cx="40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B4489D-65DB-CA50-B76C-0ADBCC4CBA8A}"/>
              </a:ext>
            </a:extLst>
          </p:cNvPr>
          <p:cNvSpPr txBox="1"/>
          <p:nvPr/>
        </p:nvSpPr>
        <p:spPr>
          <a:xfrm>
            <a:off x="9822858" y="6216425"/>
            <a:ext cx="40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9AE79D-E73C-6470-D635-DA1C7B581BAE}"/>
              </a:ext>
            </a:extLst>
          </p:cNvPr>
          <p:cNvSpPr txBox="1"/>
          <p:nvPr/>
        </p:nvSpPr>
        <p:spPr>
          <a:xfrm>
            <a:off x="11578642" y="7879302"/>
            <a:ext cx="40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Uncover Insight</a:t>
            </a:r>
          </a:p>
        </p:txBody>
      </p:sp>
      <p:pic>
        <p:nvPicPr>
          <p:cNvPr id="47" name="Video 46">
            <a:hlinkClick r:id="" action="ppaction://media"/>
            <a:extLst>
              <a:ext uri="{FF2B5EF4-FFF2-40B4-BE49-F238E27FC236}">
                <a16:creationId xmlns:a16="http://schemas.microsoft.com/office/drawing/2014/main" id="{BC99086C-4619-91D0-2BCF-AEAAE374CC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92"/>
    </mc:Choice>
    <mc:Fallback xmlns="">
      <p:transition spd="slow" advTm="38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8B8DAC-8263-57EB-EA12-9CC54A4C5296}"/>
              </a:ext>
            </a:extLst>
          </p:cNvPr>
          <p:cNvSpPr txBox="1"/>
          <p:nvPr/>
        </p:nvSpPr>
        <p:spPr>
          <a:xfrm>
            <a:off x="3346764" y="5180044"/>
            <a:ext cx="2520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A100FF"/>
                </a:solidFill>
              </a:rPr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F8F0F-01D9-33F2-C7A7-506B21190D08}"/>
              </a:ext>
            </a:extLst>
          </p:cNvPr>
          <p:cNvSpPr txBox="1"/>
          <p:nvPr/>
        </p:nvSpPr>
        <p:spPr>
          <a:xfrm>
            <a:off x="2568282" y="5874201"/>
            <a:ext cx="4061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F6991-37DA-B1D0-A07A-36B1E3B58987}"/>
              </a:ext>
            </a:extLst>
          </p:cNvPr>
          <p:cNvSpPr txBox="1"/>
          <p:nvPr/>
        </p:nvSpPr>
        <p:spPr>
          <a:xfrm>
            <a:off x="7386565" y="5871394"/>
            <a:ext cx="4061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Favorite Category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27FE0-0330-F6BB-56D5-137E83738C84}"/>
              </a:ext>
            </a:extLst>
          </p:cNvPr>
          <p:cNvSpPr txBox="1"/>
          <p:nvPr/>
        </p:nvSpPr>
        <p:spPr>
          <a:xfrm>
            <a:off x="12485026" y="5949485"/>
            <a:ext cx="4061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Most number of Posts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CB11C-2BF9-2A38-24C8-FB67B2CD8EA4}"/>
              </a:ext>
            </a:extLst>
          </p:cNvPr>
          <p:cNvSpPr txBox="1"/>
          <p:nvPr/>
        </p:nvSpPr>
        <p:spPr>
          <a:xfrm>
            <a:off x="13255494" y="5253925"/>
            <a:ext cx="2520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A100FF"/>
                </a:solidFill>
              </a:rPr>
              <a:t>May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4130D-1E27-EC16-EB4D-7024E9E7CD91}"/>
              </a:ext>
            </a:extLst>
          </p:cNvPr>
          <p:cNvSpPr txBox="1"/>
          <p:nvPr/>
        </p:nvSpPr>
        <p:spPr>
          <a:xfrm>
            <a:off x="7714306" y="5253926"/>
            <a:ext cx="2520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A100FF"/>
                </a:solidFill>
              </a:rPr>
              <a:t>Animal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43"/>
    </mc:Choice>
    <mc:Fallback xmlns="">
      <p:transition spd="slow" advTm="199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FE4BAC5-3E7D-9C4D-6CB7-B6B1221FA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9846" y="2004450"/>
            <a:ext cx="12725400" cy="7185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5"/>
    </mc:Choice>
    <mc:Fallback xmlns="">
      <p:transition spd="slow" advTm="2635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BBA51DC-61F1-7F53-CE00-C737FAD42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689" y="1302411"/>
            <a:ext cx="12705246" cy="74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8"/>
    </mc:Choice>
    <mc:Fallback xmlns="">
      <p:transition spd="slow" advTm="201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612</Words>
  <Application>Microsoft Office PowerPoint</Application>
  <PresentationFormat>Custom</PresentationFormat>
  <Paragraphs>91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Clear Sans Regular Bold</vt:lpstr>
      <vt:lpstr>Roboto</vt:lpstr>
      <vt:lpstr>Graphik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Chandrasekhar Thummalacharla</cp:lastModifiedBy>
  <cp:revision>11</cp:revision>
  <dcterms:created xsi:type="dcterms:W3CDTF">2006-08-16T00:00:00Z</dcterms:created>
  <dcterms:modified xsi:type="dcterms:W3CDTF">2024-12-03T10:24:27Z</dcterms:modified>
  <dc:identifier>DAEhDyfaYKE</dc:identifier>
</cp:coreProperties>
</file>